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891" r:id="rId1"/>
  </p:sldMasterIdLst>
  <p:notesMasterIdLst>
    <p:notesMasterId r:id="rId12"/>
  </p:notesMasterIdLst>
  <p:handoutMasterIdLst>
    <p:handoutMasterId r:id="rId13"/>
  </p:handoutMasterIdLst>
  <p:sldIdLst>
    <p:sldId id="2146847048" r:id="rId2"/>
    <p:sldId id="2146847074" r:id="rId3"/>
    <p:sldId id="2146847082" r:id="rId4"/>
    <p:sldId id="2146846795" r:id="rId5"/>
    <p:sldId id="2146847072" r:id="rId6"/>
    <p:sldId id="2146847089" r:id="rId7"/>
    <p:sldId id="2146847092" r:id="rId8"/>
    <p:sldId id="2146847054" r:id="rId9"/>
    <p:sldId id="2146847063" r:id="rId10"/>
    <p:sldId id="2146847066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BM Plex Sans" panose="020B0503050203000203" pitchFamily="34" charset="0"/>
      <p:regular r:id="rId18"/>
      <p:bold r:id="rId19"/>
      <p:italic r:id="rId20"/>
      <p:boldItalic r:id="rId21"/>
    </p:embeddedFont>
    <p:embeddedFont>
      <p:font typeface="IBM Plex Sans Light" panose="020B0403050203000203" pitchFamily="34" charset="0"/>
      <p:regular r:id="rId22"/>
      <p:italic r:id="rId23"/>
    </p:embeddedFont>
  </p:embeddedFontLst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709B4C7-07E0-570E-5188-C5874C8CF9B1}" name="Ryan Hicks" initials="RH" userId="S::ryan.hicks@ibm.com::ea480a08-415b-4ba8-bcc2-7279becc4c3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24"/>
    <p:restoredTop sz="94946"/>
  </p:normalViewPr>
  <p:slideViewPr>
    <p:cSldViewPr snapToGrid="0" snapToObjects="1">
      <p:cViewPr varScale="1">
        <p:scale>
          <a:sx n="208" d="100"/>
          <a:sy n="208" d="100"/>
        </p:scale>
        <p:origin x="83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3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IBM Plex Sans Ligh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IBM Plex Sans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IBM Plex Sans Light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IBM Plex Sans Light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59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6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67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7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4434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70163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600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5768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2286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4572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8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228600" y="2571750"/>
            <a:ext cx="86868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731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2283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6855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59626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chemeClr val="tx1"/>
                </a:solidFill>
              </a:defRPr>
            </a:lvl1pPr>
            <a:lvl2pPr>
              <a:spcBef>
                <a:spcPts val="11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11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1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11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62634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0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defRPr sz="1000">
                <a:solidFill>
                  <a:schemeClr val="tx1"/>
                </a:solidFill>
              </a:defRPr>
            </a:lvl3pPr>
            <a:lvl4pPr>
              <a:spcBef>
                <a:spcPts val="300"/>
              </a:spcBef>
              <a:defRPr sz="100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>
                <a:solidFill>
                  <a:schemeClr val="tx1"/>
                </a:solidFill>
              </a:defRPr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89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9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8" y="2312885"/>
            <a:ext cx="1297604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01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7801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8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47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2022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8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87" y="3810"/>
            <a:ext cx="9128406" cy="51396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0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1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2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8006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8006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926" r:id="rId2"/>
    <p:sldLayoutId id="2147483935" r:id="rId3"/>
    <p:sldLayoutId id="2147483936" r:id="rId4"/>
    <p:sldLayoutId id="2147483937" r:id="rId5"/>
    <p:sldLayoutId id="2147483925" r:id="rId6"/>
    <p:sldLayoutId id="2147483924" r:id="rId7"/>
    <p:sldLayoutId id="2147483938" r:id="rId8"/>
    <p:sldLayoutId id="2147483939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2" r:id="rId19"/>
    <p:sldLayoutId id="2147483903" r:id="rId20"/>
    <p:sldLayoutId id="2147483904" r:id="rId21"/>
    <p:sldLayoutId id="2147483905" r:id="rId22"/>
    <p:sldLayoutId id="2147483906" r:id="rId23"/>
    <p:sldLayoutId id="2147483907" r:id="rId24"/>
    <p:sldLayoutId id="2147483908" r:id="rId25"/>
    <p:sldLayoutId id="2147483909" r:id="rId26"/>
    <p:sldLayoutId id="2147483910" r:id="rId27"/>
    <p:sldLayoutId id="2147483911" r:id="rId28"/>
    <p:sldLayoutId id="2147483912" r:id="rId29"/>
    <p:sldLayoutId id="2147483913" r:id="rId30"/>
    <p:sldLayoutId id="2147483914" r:id="rId31"/>
    <p:sldLayoutId id="2147483915" r:id="rId32"/>
    <p:sldLayoutId id="2147483916" r:id="rId33"/>
    <p:sldLayoutId id="2147483917" r:id="rId34"/>
    <p:sldLayoutId id="2147483918" r:id="rId35"/>
    <p:sldLayoutId id="2147483919" r:id="rId36"/>
    <p:sldLayoutId id="2147483920" r:id="rId37"/>
    <p:sldLayoutId id="2147483921" r:id="rId38"/>
    <p:sldLayoutId id="2147483922" r:id="rId39"/>
    <p:sldLayoutId id="2147483933" r:id="rId40"/>
    <p:sldLayoutId id="2147483934" r:id="rId41"/>
    <p:sldLayoutId id="2147483923" r:id="rId42"/>
    <p:sldLayoutId id="2147483941" r:id="rId4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94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tags" Target="../tags/tag50.xml"/><Relationship Id="rId18" Type="http://schemas.openxmlformats.org/officeDocument/2006/relationships/image" Target="../media/image14.jp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image" Target="../media/image13.jpg"/><Relationship Id="rId2" Type="http://schemas.openxmlformats.org/officeDocument/2006/relationships/tags" Target="../tags/tag39.xml"/><Relationship Id="rId16" Type="http://schemas.openxmlformats.org/officeDocument/2006/relationships/slideLayout" Target="../slideLayouts/slideLayout25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5" Type="http://schemas.openxmlformats.org/officeDocument/2006/relationships/tags" Target="../tags/tag42.xml"/><Relationship Id="rId15" Type="http://schemas.openxmlformats.org/officeDocument/2006/relationships/tags" Target="../tags/tag52.xml"/><Relationship Id="rId10" Type="http://schemas.openxmlformats.org/officeDocument/2006/relationships/tags" Target="../tags/tag47.xml"/><Relationship Id="rId19" Type="http://schemas.openxmlformats.org/officeDocument/2006/relationships/image" Target="../media/image16.png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tags" Target="../tags/tag5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hyperlink" Target="https://techzone.ibm.com/collection/platinum-demos-predictive-decisioni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tags" Target="../tags/tag14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9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14.jp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13.jp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slideLayout" Target="../slideLayouts/slideLayout25.xml"/><Relationship Id="rId5" Type="http://schemas.openxmlformats.org/officeDocument/2006/relationships/tags" Target="../tags/tag21.xml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image" Target="../media/image13.jp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slideLayout" Target="../slideLayouts/slideLayout25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.com/docs/en/cloud-paks/cp-data/4.0?topic=models-autoai" TargetMode="External"/><Relationship Id="rId3" Type="http://schemas.openxmlformats.org/officeDocument/2006/relationships/image" Target="../media/image14.jpg"/><Relationship Id="rId7" Type="http://schemas.openxmlformats.org/officeDocument/2006/relationships/hyperlink" Target="https://www.ibm.com/docs/en/cloud-paks/cp-biz-automation/20.0.x?topic=decisions-integrating-machine-learning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ibm.com/docs/en/cloud-paks/cp-biz-automation/20.0.x?topic=resources-2003-getting-started-tutorial" TargetMode="External"/><Relationship Id="rId5" Type="http://schemas.openxmlformats.org/officeDocument/2006/relationships/hyperlink" Target="https://www.ibm.com/docs/en/cloud-paks/cp-biz-automation/20.0.x?topic=decisions-modeling" TargetMode="External"/><Relationship Id="rId4" Type="http://schemas.openxmlformats.org/officeDocument/2006/relationships/hyperlink" Target="https://www.ibm.com/docs/en/cloud-paks/cp-biz-automation/20.0.x?topic=decisions-what-is-automation-decision-servic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2957EB19-7404-0245-BE19-789038684254}"/>
              </a:ext>
            </a:extLst>
          </p:cNvPr>
          <p:cNvSpPr txBox="1">
            <a:spLocks/>
          </p:cNvSpPr>
          <p:nvPr/>
        </p:nvSpPr>
        <p:spPr>
          <a:xfrm>
            <a:off x="266700" y="253999"/>
            <a:ext cx="4039293" cy="118110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Automation </a:t>
            </a:r>
            <a:r>
              <a:rPr kumimoji="0" lang="en-US" sz="140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Platinum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Demo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Predictive decisioning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1AD0B242-3213-8547-8C3F-3FF3BED0EB2C}"/>
              </a:ext>
            </a:extLst>
          </p:cNvPr>
          <p:cNvSpPr txBox="1">
            <a:spLocks/>
          </p:cNvSpPr>
          <p:nvPr/>
        </p:nvSpPr>
        <p:spPr>
          <a:xfrm>
            <a:off x="0" y="2272793"/>
            <a:ext cx="9144000" cy="1435608"/>
          </a:xfrm>
          <a:prstGeom prst="rect">
            <a:avLst/>
          </a:prstGeom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  <a:r>
              <a:rPr lang="en-US" sz="4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453253C-8EA9-B247-8830-64D0A0EDB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82" r="21250"/>
          <a:stretch/>
        </p:blipFill>
        <p:spPr>
          <a:xfrm>
            <a:off x="8375650" y="4495800"/>
            <a:ext cx="550847" cy="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9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picture containing blur&#10;&#10;Description automatically generated">
            <a:extLst>
              <a:ext uri="{FF2B5EF4-FFF2-40B4-BE49-F238E27FC236}">
                <a16:creationId xmlns:a16="http://schemas.microsoft.com/office/drawing/2014/main" id="{F512B3E7-7F91-BFA1-2FB4-CF33105D0507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40" name="Picture 39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B5B476FB-53CD-A178-C50C-ADA2B1C1C705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6210586" cy="3690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architecture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CD01648A-A085-8D40-8273-2F1784BB7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9186" y="900219"/>
            <a:ext cx="4005072" cy="37307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CB251D-53B5-D44E-B110-99AFAED42FCC}"/>
              </a:ext>
            </a:extLst>
          </p:cNvPr>
          <p:cNvSpPr txBox="1"/>
          <p:nvPr/>
        </p:nvSpPr>
        <p:spPr>
          <a:xfrm>
            <a:off x="537520" y="4167103"/>
            <a:ext cx="4005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Business Automation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DB263F8-D66A-2049-9529-3C72EEA6D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07201" y="900219"/>
            <a:ext cx="4005072" cy="37307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B1E71B-274B-4145-931F-9E782EC9FA1E}"/>
              </a:ext>
            </a:extLst>
          </p:cNvPr>
          <p:cNvSpPr txBox="1"/>
          <p:nvPr/>
        </p:nvSpPr>
        <p:spPr>
          <a:xfrm>
            <a:off x="4707202" y="4167103"/>
            <a:ext cx="40050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Data</a:t>
            </a: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AF0B8DCE-3E91-E146-B96C-4D87C4343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97280" y="3340225"/>
            <a:ext cx="1464926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Low-code</a:t>
            </a: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building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35B4C1DC-B859-D149-888E-0BCF81D52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7280" y="2608213"/>
            <a:ext cx="1463040" cy="566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SkyTalk Call Center</a:t>
            </a: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project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B262E3D1-CCD7-3511-FE07-F2DEAF4C2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42612" y="3342192"/>
            <a:ext cx="1386633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authoring</a:t>
            </a: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(business rules)</a:t>
            </a:r>
          </a:p>
        </p:txBody>
      </p:sp>
      <p:pic>
        <p:nvPicPr>
          <p:cNvPr id="25" name="Picture 2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5F16A6-DBC0-4EC6-3DE5-73146991C2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166" y="1292438"/>
            <a:ext cx="1463040" cy="89992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sp>
        <p:nvSpPr>
          <p:cNvPr id="26" name="Rectangle 3">
            <a:extLst>
              <a:ext uri="{FF2B5EF4-FFF2-40B4-BE49-F238E27FC236}">
                <a16:creationId xmlns:a16="http://schemas.microsoft.com/office/drawing/2014/main" id="{D39176BB-FF89-7EF9-8E0C-1022E52D4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042611" y="2619519"/>
            <a:ext cx="1386633" cy="566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retention</a:t>
            </a: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project 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B17D710-E88F-224D-940C-16888C6ECE8D}"/>
              </a:ext>
            </a:extLst>
          </p:cNvPr>
          <p:cNvCxnSpPr>
            <a:cxnSpLocks/>
            <a:stCxn id="38" idx="0"/>
            <a:endCxn id="25" idx="2"/>
          </p:cNvCxnSpPr>
          <p:nvPr/>
        </p:nvCxnSpPr>
        <p:spPr>
          <a:xfrm rot="5400000" flipH="1" flipV="1">
            <a:off x="1221818" y="2399345"/>
            <a:ext cx="415850" cy="1886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28C8ABA6-4D34-C5E0-C3B1-372C6A7BCAE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51978" y="1962588"/>
            <a:ext cx="447594" cy="869775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5769489D-7600-9707-AA89-DE1381BBCFFC}"/>
              </a:ext>
            </a:extLst>
          </p:cNvPr>
          <p:cNvCxnSpPr>
            <a:cxnSpLocks/>
          </p:cNvCxnSpPr>
          <p:nvPr/>
        </p:nvCxnSpPr>
        <p:spPr>
          <a:xfrm rot="5400000">
            <a:off x="3886695" y="2219048"/>
            <a:ext cx="493776" cy="303666"/>
          </a:xfrm>
          <a:prstGeom prst="bentConnector3">
            <a:avLst>
              <a:gd name="adj1" fmla="val 55681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3">
            <a:extLst>
              <a:ext uri="{FF2B5EF4-FFF2-40B4-BE49-F238E27FC236}">
                <a16:creationId xmlns:a16="http://schemas.microsoft.com/office/drawing/2014/main" id="{B9E968BA-3ABD-7D1C-A48A-9C8AE1F3F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461559" y="1604997"/>
            <a:ext cx="957017" cy="5669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provider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77647878-9D7B-53F7-42EB-37E215CD1BDF}"/>
              </a:ext>
            </a:extLst>
          </p:cNvPr>
          <p:cNvCxnSpPr>
            <a:cxnSpLocks/>
            <a:endCxn id="38" idx="3"/>
          </p:cNvCxnSpPr>
          <p:nvPr/>
        </p:nvCxnSpPr>
        <p:spPr>
          <a:xfrm rot="16200000" flipV="1">
            <a:off x="2079811" y="2972186"/>
            <a:ext cx="448548" cy="287530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367634E3-A1EC-7A23-429D-08B46DD484FE}"/>
              </a:ext>
            </a:extLst>
          </p:cNvPr>
          <p:cNvCxnSpPr>
            <a:cxnSpLocks/>
            <a:stCxn id="30" idx="1"/>
            <a:endCxn id="28" idx="3"/>
          </p:cNvCxnSpPr>
          <p:nvPr/>
        </p:nvCxnSpPr>
        <p:spPr>
          <a:xfrm rot="10800000">
            <a:off x="4418577" y="1888461"/>
            <a:ext cx="859429" cy="279462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34A523F-4EBD-1759-FAC9-2B75949A3F2F}"/>
              </a:ext>
            </a:extLst>
          </p:cNvPr>
          <p:cNvCxnSpPr>
            <a:cxnSpLocks/>
            <a:stCxn id="32" idx="1"/>
            <a:endCxn id="28" idx="3"/>
          </p:cNvCxnSpPr>
          <p:nvPr/>
        </p:nvCxnSpPr>
        <p:spPr>
          <a:xfrm rot="10800000" flipV="1">
            <a:off x="4418577" y="1466517"/>
            <a:ext cx="859427" cy="421943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D86C9B0A-F3BD-B3CD-38E9-BC065EE27D6C}"/>
              </a:ext>
            </a:extLst>
          </p:cNvPr>
          <p:cNvGrpSpPr/>
          <p:nvPr/>
        </p:nvGrpSpPr>
        <p:grpSpPr>
          <a:xfrm>
            <a:off x="5045209" y="1178994"/>
            <a:ext cx="3096263" cy="2007453"/>
            <a:chOff x="4979111" y="1466511"/>
            <a:chExt cx="3096263" cy="20074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B7990D9-204F-5509-B0A4-3FC3A7D0F4D3}"/>
                </a:ext>
              </a:extLst>
            </p:cNvPr>
            <p:cNvGrpSpPr/>
            <p:nvPr/>
          </p:nvGrpSpPr>
          <p:grpSpPr>
            <a:xfrm>
              <a:off x="5211905" y="1469875"/>
              <a:ext cx="1201866" cy="1269725"/>
              <a:chOff x="5211905" y="1469875"/>
              <a:chExt cx="1201866" cy="1269725"/>
            </a:xfrm>
          </p:grpSpPr>
          <p:sp>
            <p:nvSpPr>
              <p:cNvPr id="30" name="Rectangle 3">
                <a:extLst>
                  <a:ext uri="{FF2B5EF4-FFF2-40B4-BE49-F238E27FC236}">
                    <a16:creationId xmlns:a16="http://schemas.microsoft.com/office/drawing/2014/main" id="{B8915C06-A20A-9C37-D253-58E48B3E7D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5211907" y="2171280"/>
                <a:ext cx="1201864" cy="568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Churn prediction</a:t>
                </a:r>
                <a:b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service</a:t>
                </a:r>
              </a:p>
            </p:txBody>
          </p:sp>
          <p:sp>
            <p:nvSpPr>
              <p:cNvPr id="32" name="Rectangle 3">
                <a:extLst>
                  <a:ext uri="{FF2B5EF4-FFF2-40B4-BE49-F238E27FC236}">
                    <a16:creationId xmlns:a16="http://schemas.microsoft.com/office/drawing/2014/main" id="{E4DC9E64-96AC-0830-CD72-DB67E875C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5211905" y="1469875"/>
                <a:ext cx="1201865" cy="568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Lifetime value</a:t>
                </a:r>
                <a:b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prediction</a:t>
                </a:r>
                <a:b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service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1305205-2F9C-6F8B-D534-7F2B30B9454B}"/>
                </a:ext>
              </a:extLst>
            </p:cNvPr>
            <p:cNvGrpSpPr/>
            <p:nvPr/>
          </p:nvGrpSpPr>
          <p:grpSpPr>
            <a:xfrm>
              <a:off x="6877510" y="1466511"/>
              <a:ext cx="1197864" cy="1268472"/>
              <a:chOff x="6877510" y="1466511"/>
              <a:chExt cx="1197864" cy="1268472"/>
            </a:xfrm>
          </p:grpSpPr>
          <p:sp>
            <p:nvSpPr>
              <p:cNvPr id="34" name="Rectangle 3">
                <a:extLst>
                  <a:ext uri="{FF2B5EF4-FFF2-40B4-BE49-F238E27FC236}">
                    <a16:creationId xmlns:a16="http://schemas.microsoft.com/office/drawing/2014/main" id="{E81AD3D2-B522-D544-4258-08FED2A5F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877510" y="1466511"/>
                <a:ext cx="1197864" cy="5683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1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Lifetime value</a:t>
                </a:r>
                <a:br>
                  <a:rPr lang="en-US" sz="1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ML model</a:t>
                </a:r>
              </a:p>
            </p:txBody>
          </p:sp>
          <p:sp>
            <p:nvSpPr>
              <p:cNvPr id="46" name="Rectangle 3">
                <a:extLst>
                  <a:ext uri="{FF2B5EF4-FFF2-40B4-BE49-F238E27FC236}">
                    <a16:creationId xmlns:a16="http://schemas.microsoft.com/office/drawing/2014/main" id="{6C2AA768-3E71-8E0A-42CF-433FF4D61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6877510" y="2168055"/>
                <a:ext cx="1197864" cy="56692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1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Churn ML model</a:t>
                </a:r>
              </a:p>
            </p:txBody>
          </p:sp>
        </p:grpSp>
        <p:sp>
          <p:nvSpPr>
            <p:cNvPr id="47" name="Rectangle 3">
              <a:extLst>
                <a:ext uri="{FF2B5EF4-FFF2-40B4-BE49-F238E27FC236}">
                  <a16:creationId xmlns:a16="http://schemas.microsoft.com/office/drawing/2014/main" id="{3484517B-3230-B1E6-7A9E-9D502D832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979111" y="2905644"/>
              <a:ext cx="1201865" cy="5683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000" kern="0" dirty="0">
                  <a:latin typeface="Arial" panose="020B0604020202020204" pitchFamily="34" charset="0"/>
                  <a:cs typeface="Arial" panose="020B0604020202020204" pitchFamily="34" charset="0"/>
                </a:rPr>
                <a:t>Data CSV files</a:t>
              </a:r>
            </a:p>
          </p:txBody>
        </p:sp>
      </p:grp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436054A6-B5C8-166A-AF9C-C2CCC1A8DDEE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rot="10800000" flipV="1">
            <a:off x="6479868" y="1463154"/>
            <a:ext cx="463740" cy="3364"/>
          </a:xfrm>
          <a:prstGeom prst="bentConnector3">
            <a:avLst>
              <a:gd name="adj1" fmla="val -7046"/>
            </a:avLst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C157E7A7-7103-1887-C019-6EC976BB8A3C}"/>
              </a:ext>
            </a:extLst>
          </p:cNvPr>
          <p:cNvCxnSpPr>
            <a:cxnSpLocks/>
            <a:stCxn id="46" idx="1"/>
            <a:endCxn id="30" idx="3"/>
          </p:cNvCxnSpPr>
          <p:nvPr/>
        </p:nvCxnSpPr>
        <p:spPr>
          <a:xfrm rot="10800000" flipV="1">
            <a:off x="6479870" y="2164001"/>
            <a:ext cx="463739" cy="3921"/>
          </a:xfrm>
          <a:prstGeom prst="bentConnector3">
            <a:avLst>
              <a:gd name="adj1" fmla="val -23167"/>
            </a:avLst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05C32277-E4CD-9B79-0499-2CBEA58B4F7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43546" y="1761081"/>
            <a:ext cx="825721" cy="229867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BB5C69EF-121F-809F-60E0-0576385E8B37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6247074" y="2902287"/>
            <a:ext cx="152943" cy="53045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47E4B6E2-28FB-BB93-0258-851802CDDC1F}"/>
              </a:ext>
            </a:extLst>
          </p:cNvPr>
          <p:cNvCxnSpPr>
            <a:cxnSpLocks/>
            <a:stCxn id="29" idx="0"/>
            <a:endCxn id="46" idx="3"/>
          </p:cNvCxnSpPr>
          <p:nvPr/>
        </p:nvCxnSpPr>
        <p:spPr>
          <a:xfrm rot="5400000" flipH="1" flipV="1">
            <a:off x="6837493" y="2036247"/>
            <a:ext cx="1176223" cy="1431735"/>
          </a:xfrm>
          <a:prstGeom prst="bentConnector4">
            <a:avLst>
              <a:gd name="adj1" fmla="val 37950"/>
              <a:gd name="adj2" fmla="val 115967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3">
            <a:extLst>
              <a:ext uri="{FF2B5EF4-FFF2-40B4-BE49-F238E27FC236}">
                <a16:creationId xmlns:a16="http://schemas.microsoft.com/office/drawing/2014/main" id="{24C667A5-AB5F-5881-8BA7-F5B9EACFD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209040" y="3340225"/>
            <a:ext cx="7867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runtime</a:t>
            </a:r>
          </a:p>
        </p:txBody>
      </p: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B9B0872C-BB53-F091-A094-A027B8369B7E}"/>
              </a:ext>
            </a:extLst>
          </p:cNvPr>
          <p:cNvCxnSpPr>
            <a:cxnSpLocks/>
            <a:stCxn id="68" idx="0"/>
          </p:cNvCxnSpPr>
          <p:nvPr/>
        </p:nvCxnSpPr>
        <p:spPr>
          <a:xfrm rot="5400000" flipH="1" flipV="1">
            <a:off x="2014297" y="2752113"/>
            <a:ext cx="1176224" cy="1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3">
            <a:extLst>
              <a:ext uri="{FF2B5EF4-FFF2-40B4-BE49-F238E27FC236}">
                <a16:creationId xmlns:a16="http://schemas.microsoft.com/office/drawing/2014/main" id="{56D1E0C1-34CB-3FC2-D3B4-B6A3C71A5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209" y="3340225"/>
            <a:ext cx="3329056" cy="6848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Watson Machine Learning</a:t>
            </a: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F6E024BF-08B1-BFD1-40F3-8ACC7CDC0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286033" y="1606050"/>
            <a:ext cx="1028411" cy="566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Retention</a:t>
            </a:r>
            <a:br>
              <a:rPr 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br>
              <a:rPr 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76547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89BFF9BB-0B7A-2884-3C28-A924550A1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616820"/>
              </p:ext>
            </p:extLst>
          </p:nvPr>
        </p:nvGraphicFramePr>
        <p:xfrm>
          <a:off x="228665" y="692448"/>
          <a:ext cx="8705023" cy="27076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2935">
                  <a:extLst>
                    <a:ext uri="{9D8B030D-6E8A-4147-A177-3AD203B41FA5}">
                      <a16:colId xmlns:a16="http://schemas.microsoft.com/office/drawing/2014/main" val="843429630"/>
                    </a:ext>
                  </a:extLst>
                </a:gridCol>
                <a:gridCol w="6292088">
                  <a:extLst>
                    <a:ext uri="{9D8B030D-6E8A-4147-A177-3AD203B41FA5}">
                      <a16:colId xmlns:a16="http://schemas.microsoft.com/office/drawing/2014/main" val="50400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Purpose of this deck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deck is to be shown to customers to introduce and summarize the 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Predictive decisioning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demo.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159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Scenario overview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demo uses a customer call center example to illustrate how the Cloud Pak for Business Automation integrates machine learning with business rules to improve real-time decisions.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69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Product(s) in the demo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Cloud Pak for Business Automation; Cloud Pak for Data (machine learning capability)</a:t>
                      </a:r>
                      <a:endParaRPr lang="en-US" sz="1100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7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Capabilities to be demonstrated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 management; Predictive analytics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21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Supported product version(s)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Cloud Pak for Business Automation 21.0.2; Cloud Pak for Data as a Service</a:t>
                      </a:r>
                      <a:endParaRPr lang="en-US" sz="1100" kern="1200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51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IBM Technology Zone page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14"/>
                        </a:rPr>
                        <a:t>https://techzone.ibm.com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14"/>
                        </a:rPr>
                        <a:t>/collection/platinum-demos-predictive-decisioning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29048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 components</a:t>
                      </a:r>
                      <a:endParaRPr lang="en-US" sz="1100" b="1" i="0" kern="1200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2266366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C2ADF-0A9C-374C-90E9-2A5628F1D410}"/>
              </a:ext>
            </a:extLst>
          </p:cNvPr>
          <p:cNvSpPr txBox="1"/>
          <p:nvPr/>
        </p:nvSpPr>
        <p:spPr>
          <a:xfrm>
            <a:off x="4282069" y="112971"/>
            <a:ext cx="4771140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spcBef>
                <a:spcPts val="1100"/>
              </a:spcBef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REMOVE THIS SLIDE BEFORE PRESENTING TO CUSTOMERS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7CCDECB3-6AF3-20E8-468F-AC39BD878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30833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723CA934-E5BE-93C2-CBEB-BA2E3705C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68416" y="3317076"/>
            <a:ext cx="3584886" cy="136299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E7D4A3-09EE-C44B-5178-42AA15139D36}"/>
              </a:ext>
            </a:extLst>
          </p:cNvPr>
          <p:cNvSpPr txBox="1"/>
          <p:nvPr/>
        </p:nvSpPr>
        <p:spPr>
          <a:xfrm>
            <a:off x="2268415" y="4464882"/>
            <a:ext cx="3584885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Business Automation on ROKS</a:t>
            </a:r>
          </a:p>
        </p:txBody>
      </p:sp>
      <p:sp>
        <p:nvSpPr>
          <p:cNvPr id="39" name="Rectangle 4">
            <a:extLst>
              <a:ext uri="{FF2B5EF4-FFF2-40B4-BE49-F238E27FC236}">
                <a16:creationId xmlns:a16="http://schemas.microsoft.com/office/drawing/2014/main" id="{B9959591-2825-B99F-7937-AD409D2EC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50950" y="3317076"/>
            <a:ext cx="1836999" cy="1362992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0F1C40-AAFD-89F3-8239-52F048654D1A}"/>
              </a:ext>
            </a:extLst>
          </p:cNvPr>
          <p:cNvSpPr txBox="1"/>
          <p:nvPr/>
        </p:nvSpPr>
        <p:spPr>
          <a:xfrm>
            <a:off x="5954396" y="4464623"/>
            <a:ext cx="1828733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Data as a Service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49091085-2FC4-6CA5-82DC-E4D25A1E4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109684" y="3426014"/>
            <a:ext cx="1645920" cy="1027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Low-code development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A486A8F-DF96-CCB0-FE81-73AEE543062A}"/>
              </a:ext>
            </a:extLst>
          </p:cNvPr>
          <p:cNvGrpSpPr/>
          <p:nvPr/>
        </p:nvGrpSpPr>
        <p:grpSpPr>
          <a:xfrm>
            <a:off x="4199773" y="3822805"/>
            <a:ext cx="1465743" cy="453460"/>
            <a:chOff x="997119" y="3883299"/>
            <a:chExt cx="2172907" cy="672238"/>
          </a:xfrm>
        </p:grpSpPr>
        <p:sp>
          <p:nvSpPr>
            <p:cNvPr id="62" name="Rectangle 3">
              <a:extLst>
                <a:ext uri="{FF2B5EF4-FFF2-40B4-BE49-F238E27FC236}">
                  <a16:creationId xmlns:a16="http://schemas.microsoft.com/office/drawing/2014/main" id="{A4EFE187-40D2-39DD-65BC-C3B35387C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126243" y="3883299"/>
              <a:ext cx="1043783" cy="6722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designer</a:t>
              </a:r>
            </a:p>
          </p:txBody>
        </p:sp>
        <p:sp>
          <p:nvSpPr>
            <p:cNvPr id="63" name="Rectangle 3">
              <a:extLst>
                <a:ext uri="{FF2B5EF4-FFF2-40B4-BE49-F238E27FC236}">
                  <a16:creationId xmlns:a16="http://schemas.microsoft.com/office/drawing/2014/main" id="{F2C27973-619F-70AD-5DF1-6A2A12398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97119" y="3883299"/>
              <a:ext cx="1043783" cy="6722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Automation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studio</a:t>
              </a:r>
            </a:p>
          </p:txBody>
        </p:sp>
      </p:grpSp>
      <p:sp>
        <p:nvSpPr>
          <p:cNvPr id="44" name="Rectangle 3">
            <a:extLst>
              <a:ext uri="{FF2B5EF4-FFF2-40B4-BE49-F238E27FC236}">
                <a16:creationId xmlns:a16="http://schemas.microsoft.com/office/drawing/2014/main" id="{5A6C09CC-1AAF-AB8E-5282-0E5B8C4D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66115" y="3426155"/>
            <a:ext cx="1645920" cy="1027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management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CA7A84D-A8B5-2E1E-06EF-D32B2AE08359}"/>
              </a:ext>
            </a:extLst>
          </p:cNvPr>
          <p:cNvGrpSpPr/>
          <p:nvPr/>
        </p:nvGrpSpPr>
        <p:grpSpPr>
          <a:xfrm>
            <a:off x="2459294" y="3819066"/>
            <a:ext cx="1459562" cy="457199"/>
            <a:chOff x="1001700" y="3883298"/>
            <a:chExt cx="2163745" cy="677781"/>
          </a:xfrm>
        </p:grpSpPr>
        <p:sp>
          <p:nvSpPr>
            <p:cNvPr id="60" name="Rectangle 3">
              <a:extLst>
                <a:ext uri="{FF2B5EF4-FFF2-40B4-BE49-F238E27FC236}">
                  <a16:creationId xmlns:a16="http://schemas.microsoft.com/office/drawing/2014/main" id="{D2CBCA37-050C-FBDC-A7B5-AF979869C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126244" y="3883298"/>
              <a:ext cx="1039201" cy="6777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runtime</a:t>
              </a:r>
            </a:p>
          </p:txBody>
        </p:sp>
        <p:sp>
          <p:nvSpPr>
            <p:cNvPr id="61" name="Rectangle 3">
              <a:extLst>
                <a:ext uri="{FF2B5EF4-FFF2-40B4-BE49-F238E27FC236}">
                  <a16:creationId xmlns:a16="http://schemas.microsoft.com/office/drawing/2014/main" id="{31B0BE22-B079-0FC3-43DE-F7A560997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01700" y="3883299"/>
              <a:ext cx="1039203" cy="677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authoring</a:t>
              </a:r>
            </a:p>
          </p:txBody>
        </p:sp>
      </p:grpSp>
      <p:sp>
        <p:nvSpPr>
          <p:cNvPr id="46" name="Rectangle 3">
            <a:extLst>
              <a:ext uri="{FF2B5EF4-FFF2-40B4-BE49-F238E27FC236}">
                <a16:creationId xmlns:a16="http://schemas.microsoft.com/office/drawing/2014/main" id="{11360D08-42FB-4C2F-114A-9FB5FB213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46489" y="3426013"/>
            <a:ext cx="1645920" cy="10275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F78B06-E205-9CD6-9CD8-4CA520B40F3A}"/>
              </a:ext>
            </a:extLst>
          </p:cNvPr>
          <p:cNvGrpSpPr/>
          <p:nvPr/>
        </p:nvGrpSpPr>
        <p:grpSpPr>
          <a:xfrm>
            <a:off x="6136294" y="3817168"/>
            <a:ext cx="1466310" cy="459097"/>
            <a:chOff x="4198138" y="4519484"/>
            <a:chExt cx="1466310" cy="459097"/>
          </a:xfrm>
        </p:grpSpPr>
        <p:sp>
          <p:nvSpPr>
            <p:cNvPr id="64" name="Rectangle 3">
              <a:extLst>
                <a:ext uri="{FF2B5EF4-FFF2-40B4-BE49-F238E27FC236}">
                  <a16:creationId xmlns:a16="http://schemas.microsoft.com/office/drawing/2014/main" id="{533FEC32-CA36-2F2D-5472-0A60EAD5C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4198138" y="4519484"/>
              <a:ext cx="704087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Predictive analytics authoring</a:t>
              </a:r>
            </a:p>
          </p:txBody>
        </p:sp>
        <p:sp>
          <p:nvSpPr>
            <p:cNvPr id="65" name="Rectangle 3">
              <a:extLst>
                <a:ext uri="{FF2B5EF4-FFF2-40B4-BE49-F238E27FC236}">
                  <a16:creationId xmlns:a16="http://schemas.microsoft.com/office/drawing/2014/main" id="{C9AF7256-B95F-9E4B-30EB-620D5C6D2C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960361" y="4521381"/>
              <a:ext cx="704087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Predictive analytics runtime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4A1DE78-9A9E-80AA-ECB8-AA906D5539B6}"/>
              </a:ext>
            </a:extLst>
          </p:cNvPr>
          <p:cNvSpPr txBox="1"/>
          <p:nvPr/>
        </p:nvSpPr>
        <p:spPr>
          <a:xfrm>
            <a:off x="2268416" y="3100022"/>
            <a:ext cx="35848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IBM TechZone-provided environment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274F4C-C24F-1E52-BEF8-EAB4624A08B1}"/>
              </a:ext>
            </a:extLst>
          </p:cNvPr>
          <p:cNvSpPr txBox="1"/>
          <p:nvPr/>
        </p:nvSpPr>
        <p:spPr>
          <a:xfrm>
            <a:off x="5950950" y="3102038"/>
            <a:ext cx="18369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84222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blur&#10;&#10;Description automatically generated">
            <a:extLst>
              <a:ext uri="{FF2B5EF4-FFF2-40B4-BE49-F238E27FC236}">
                <a16:creationId xmlns:a16="http://schemas.microsoft.com/office/drawing/2014/main" id="{C50BE4E8-EC50-1E23-5440-9170D8B0388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2" name="Picture 21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6DC259FB-C481-4173-C419-A8E3A85E671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cxnSp>
        <p:nvCxnSpPr>
          <p:cNvPr id="23" name="Straight Connector 1">
            <a:extLst>
              <a:ext uri="{FF2B5EF4-FFF2-40B4-BE49-F238E27FC236}">
                <a16:creationId xmlns:a16="http://schemas.microsoft.com/office/drawing/2014/main" id="{A68CDC5D-A261-DE43-81EE-201B7FFD1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3990548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63D44C0-2EC9-C848-9F91-E6E4BBF7F02C}"/>
              </a:ext>
            </a:extLst>
          </p:cNvPr>
          <p:cNvSpPr/>
          <p:nvPr/>
        </p:nvSpPr>
        <p:spPr>
          <a:xfrm>
            <a:off x="210311" y="4019236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Pak capabilities in the demo</a:t>
            </a:r>
          </a:p>
        </p:txBody>
      </p:sp>
      <p:cxnSp>
        <p:nvCxnSpPr>
          <p:cNvPr id="27" name="Straight Connector 1">
            <a:extLst>
              <a:ext uri="{FF2B5EF4-FFF2-40B4-BE49-F238E27FC236}">
                <a16:creationId xmlns:a16="http://schemas.microsoft.com/office/drawing/2014/main" id="{F64196B1-B759-B245-9DB0-3AE276C83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912987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B3D0802-84E9-6B43-9827-DE75289CF9DB}"/>
              </a:ext>
            </a:extLst>
          </p:cNvPr>
          <p:cNvSpPr/>
          <p:nvPr/>
        </p:nvSpPr>
        <p:spPr>
          <a:xfrm>
            <a:off x="210311" y="947390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66D1C2-9AA2-8171-F84D-3BBAA60C9366}"/>
              </a:ext>
            </a:extLst>
          </p:cNvPr>
          <p:cNvGrpSpPr/>
          <p:nvPr/>
        </p:nvGrpSpPr>
        <p:grpSpPr>
          <a:xfrm>
            <a:off x="2602619" y="4198231"/>
            <a:ext cx="5739304" cy="483254"/>
            <a:chOff x="2602619" y="4175080"/>
            <a:chExt cx="5739304" cy="483254"/>
          </a:xfrm>
        </p:grpSpPr>
        <p:sp>
          <p:nvSpPr>
            <p:cNvPr id="29" name="Rectangle 4">
              <a:extLst>
                <a:ext uri="{FF2B5EF4-FFF2-40B4-BE49-F238E27FC236}">
                  <a16:creationId xmlns:a16="http://schemas.microsoft.com/office/drawing/2014/main" id="{0DC36E1D-49AF-1941-9B71-E808D818A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602619" y="4175080"/>
              <a:ext cx="5739304" cy="4832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+mn-lt"/>
                <a:ea typeface="+mn-ea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6FBC97-493F-8842-94F7-6D1E762DB9D9}"/>
                </a:ext>
              </a:extLst>
            </p:cNvPr>
            <p:cNvSpPr/>
            <p:nvPr/>
          </p:nvSpPr>
          <p:spPr>
            <a:xfrm>
              <a:off x="2602619" y="4175080"/>
              <a:ext cx="286965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 management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4A78641-594F-A446-9340-2EBD75761528}"/>
                </a:ext>
              </a:extLst>
            </p:cNvPr>
            <p:cNvSpPr/>
            <p:nvPr/>
          </p:nvSpPr>
          <p:spPr>
            <a:xfrm>
              <a:off x="5472065" y="4175080"/>
              <a:ext cx="286965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Integration with predictive analytics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81360C-EF9C-FF41-88DA-A42AC08658D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72271" y="4272845"/>
              <a:ext cx="0" cy="300524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itle">
            <a:extLst>
              <a:ext uri="{FF2B5EF4-FFF2-40B4-BE49-F238E27FC236}">
                <a16:creationId xmlns:a16="http://schemas.microsoft.com/office/drawing/2014/main" id="{40880D0A-7B65-66D1-9211-288CFF084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E0B23D-4EB8-754D-888D-2CDE018E254C}"/>
              </a:ext>
            </a:extLst>
          </p:cNvPr>
          <p:cNvGrpSpPr/>
          <p:nvPr/>
        </p:nvGrpSpPr>
        <p:grpSpPr>
          <a:xfrm>
            <a:off x="1128233" y="1135790"/>
            <a:ext cx="6887534" cy="2631954"/>
            <a:chOff x="3654559" y="1094697"/>
            <a:chExt cx="4800384" cy="2631954"/>
          </a:xfrm>
        </p:grpSpPr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FD57064C-F096-194A-92C7-9BE529ABD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654559" y="1094697"/>
              <a:ext cx="3474990" cy="6583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2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SkyTalk’s</a:t>
              </a: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 call center agents use a PDF document to make customer retention offers. Because offers are not targeted, the company loses many of its most profitable customers - while retention costs skyrocket.</a:t>
              </a:r>
            </a:p>
          </p:txBody>
        </p:sp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B373B425-93CC-DB4A-BA55-8AD1CD536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984771" y="3068283"/>
              <a:ext cx="3470172" cy="658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company uses the built-in integration between decision management and machine learning to generate targeted retention offers while the customer is on the phone with the call center agent.</a:t>
              </a:r>
            </a:p>
          </p:txBody>
        </p:sp>
        <p:sp>
          <p:nvSpPr>
            <p:cNvPr id="32" name="Rectangle 3">
              <a:extLst>
                <a:ext uri="{FF2B5EF4-FFF2-40B4-BE49-F238E27FC236}">
                  <a16:creationId xmlns:a16="http://schemas.microsoft.com/office/drawing/2014/main" id="{75A41F6D-59DB-D44F-9E9C-CD774484E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541457" y="2410421"/>
              <a:ext cx="3474720" cy="6583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company creates machine learning models to do real-time calculations of customer lifetime value and propensity to churn. They build these models without needing data science skills.</a:t>
              </a:r>
            </a:p>
          </p:txBody>
        </p:sp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F25A3131-0607-2443-99C8-8E71F6158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098143" y="1752559"/>
              <a:ext cx="3474720" cy="6583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anchor="ctr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The company builds a business rules application to make real-time retention offers. However, the app can’t predict key retention factors like ‘customer lifetime value’ and ‘propensity to churn.’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62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blur&#10;&#10;Description automatically generated">
            <a:extLst>
              <a:ext uri="{FF2B5EF4-FFF2-40B4-BE49-F238E27FC236}">
                <a16:creationId xmlns:a16="http://schemas.microsoft.com/office/drawing/2014/main" id="{5474F338-36F3-E694-011F-9B7F83455077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8" name="Picture 2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8294B183-9459-6042-AAA1-D1F18D3D65B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flow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3F996B-5E95-4D46-B53C-FCF10FC1A669}"/>
              </a:ext>
            </a:extLst>
          </p:cNvPr>
          <p:cNvGrpSpPr/>
          <p:nvPr/>
        </p:nvGrpSpPr>
        <p:grpSpPr>
          <a:xfrm>
            <a:off x="1401888" y="857755"/>
            <a:ext cx="1645209" cy="1726289"/>
            <a:chOff x="228665" y="3097146"/>
            <a:chExt cx="2103120" cy="1726289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1F13DFAD-69BD-FC4B-805F-A21C2507E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28665" y="3097146"/>
              <a:ext cx="2103120" cy="519548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As-is process</a:t>
              </a:r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CE41BB34-7C40-7E4B-9E2D-D3F38AF95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28665" y="3616427"/>
              <a:ext cx="2103120" cy="12070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Customer retention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offers are manually selected by call center agents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28875B-5713-2C4F-AEA2-F532D8B88F4F}"/>
              </a:ext>
            </a:extLst>
          </p:cNvPr>
          <p:cNvGrpSpPr/>
          <p:nvPr/>
        </p:nvGrpSpPr>
        <p:grpSpPr>
          <a:xfrm>
            <a:off x="3749040" y="857622"/>
            <a:ext cx="1645210" cy="1726555"/>
            <a:chOff x="2016284" y="1764942"/>
            <a:chExt cx="2103120" cy="1726555"/>
          </a:xfrm>
        </p:grpSpPr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id="{9B280A5F-18FE-3E43-8B97-CDE8D51B0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016284" y="1764942"/>
              <a:ext cx="2103120" cy="519547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Automated decisions</a:t>
              </a:r>
            </a:p>
          </p:txBody>
        </p:sp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DCF49236-97C3-D64F-A92A-7A9663ADA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016284" y="2284489"/>
              <a:ext cx="2103120" cy="12070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Create business rules to automate selection of retention offers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436F63D-74C7-E54E-86F0-F262D838D463}"/>
              </a:ext>
            </a:extLst>
          </p:cNvPr>
          <p:cNvGrpSpPr/>
          <p:nvPr/>
        </p:nvGrpSpPr>
        <p:grpSpPr>
          <a:xfrm>
            <a:off x="6096192" y="853409"/>
            <a:ext cx="1645920" cy="1734980"/>
            <a:chOff x="3497729" y="1764942"/>
            <a:chExt cx="1963759" cy="1734980"/>
          </a:xfrm>
        </p:grpSpPr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D22060B1-2A09-714B-A299-B99F4946E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497729" y="1764942"/>
              <a:ext cx="1962912" cy="520737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Predictive models</a:t>
              </a:r>
            </a:p>
          </p:txBody>
        </p:sp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C0DF3D78-1210-3F42-BFE5-5FEFF72DF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497729" y="2292914"/>
              <a:ext cx="1963759" cy="12070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Use machine learning to predict customer churn and lifetime value</a:t>
              </a:r>
            </a:p>
          </p:txBody>
        </p:sp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308772FF-5C22-0949-9B77-ECD7469501CB}"/>
              </a:ext>
            </a:extLst>
          </p:cNvPr>
          <p:cNvSpPr/>
          <p:nvPr/>
        </p:nvSpPr>
        <p:spPr bwMode="auto">
          <a:xfrm>
            <a:off x="3153370" y="1534156"/>
            <a:ext cx="489397" cy="37348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216C5F-D81F-EF41-8F06-95473350260F}"/>
              </a:ext>
            </a:extLst>
          </p:cNvPr>
          <p:cNvSpPr/>
          <p:nvPr/>
        </p:nvSpPr>
        <p:spPr bwMode="auto">
          <a:xfrm>
            <a:off x="5500522" y="1534156"/>
            <a:ext cx="489397" cy="37348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5A69AD-5833-7BEE-3575-D24A9B1CF243}"/>
              </a:ext>
            </a:extLst>
          </p:cNvPr>
          <p:cNvGrpSpPr/>
          <p:nvPr/>
        </p:nvGrpSpPr>
        <p:grpSpPr>
          <a:xfrm>
            <a:off x="2575464" y="2766994"/>
            <a:ext cx="1645210" cy="1724516"/>
            <a:chOff x="2575819" y="2651889"/>
            <a:chExt cx="1645210" cy="1724516"/>
          </a:xfrm>
        </p:grpSpPr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BFEE4C56-419A-E84C-BBAB-057789204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75819" y="2651889"/>
              <a:ext cx="1645209" cy="519548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Call center</a:t>
              </a:r>
            </a:p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application</a:t>
              </a:r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152E9637-FC02-FF43-8151-2DF486594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575820" y="3178673"/>
              <a:ext cx="1645209" cy="11977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lvl="0"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Retention offers are generated in real time during call center conversations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FD47458-7CA3-087F-B95C-08CFBC158D57}"/>
              </a:ext>
            </a:extLst>
          </p:cNvPr>
          <p:cNvGrpSpPr/>
          <p:nvPr/>
        </p:nvGrpSpPr>
        <p:grpSpPr>
          <a:xfrm>
            <a:off x="4922616" y="2766698"/>
            <a:ext cx="1645210" cy="1725109"/>
            <a:chOff x="4922971" y="2647466"/>
            <a:chExt cx="1645210" cy="1725109"/>
          </a:xfrm>
        </p:grpSpPr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9B5082C3-5FFE-8849-8E57-27732AACE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922971" y="2647466"/>
              <a:ext cx="1645210" cy="519547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Integrated decisions</a:t>
              </a:r>
            </a:p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and predictions</a:t>
              </a:r>
            </a:p>
          </p:txBody>
        </p:sp>
        <p:sp>
          <p:nvSpPr>
            <p:cNvPr id="36" name="Rectangle 4">
              <a:extLst>
                <a:ext uri="{FF2B5EF4-FFF2-40B4-BE49-F238E27FC236}">
                  <a16:creationId xmlns:a16="http://schemas.microsoft.com/office/drawing/2014/main" id="{975AEB0C-5251-D44E-9BAE-3A1C99610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922971" y="3167012"/>
              <a:ext cx="1645210" cy="12055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lvl="0"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Combine business</a:t>
              </a:r>
            </a:p>
            <a:p>
              <a:pPr lvl="0"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rules and predictions</a:t>
              </a:r>
            </a:p>
            <a:p>
              <a:pPr lvl="0"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determine best</a:t>
              </a:r>
            </a:p>
            <a:p>
              <a:pPr lvl="0"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retention offer</a:t>
              </a:r>
            </a:p>
          </p:txBody>
        </p:sp>
      </p:grpSp>
      <p:sp>
        <p:nvSpPr>
          <p:cNvPr id="37" name="Right Arrow 36">
            <a:extLst>
              <a:ext uri="{FF2B5EF4-FFF2-40B4-BE49-F238E27FC236}">
                <a16:creationId xmlns:a16="http://schemas.microsoft.com/office/drawing/2014/main" id="{B7F6E0F8-2A58-1547-AD9F-558CEFEA4F00}"/>
              </a:ext>
            </a:extLst>
          </p:cNvPr>
          <p:cNvSpPr/>
          <p:nvPr/>
        </p:nvSpPr>
        <p:spPr bwMode="auto">
          <a:xfrm flipH="1">
            <a:off x="4326946" y="3442509"/>
            <a:ext cx="489397" cy="37348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175DF8-4AC4-2741-A6B4-AFD26636387B}"/>
              </a:ext>
            </a:extLst>
          </p:cNvPr>
          <p:cNvGrpSpPr/>
          <p:nvPr/>
        </p:nvGrpSpPr>
        <p:grpSpPr>
          <a:xfrm>
            <a:off x="6674099" y="3182844"/>
            <a:ext cx="643701" cy="633152"/>
            <a:chOff x="6674454" y="2968782"/>
            <a:chExt cx="643701" cy="633152"/>
          </a:xfrm>
          <a:solidFill>
            <a:schemeClr val="bg2">
              <a:lumMod val="90000"/>
            </a:schemeClr>
          </a:solidFill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88DD8C47-FBC7-F84C-B7CF-1BE9FDC1A8D3}"/>
                </a:ext>
              </a:extLst>
            </p:cNvPr>
            <p:cNvSpPr/>
            <p:nvPr/>
          </p:nvSpPr>
          <p:spPr bwMode="auto">
            <a:xfrm flipH="1">
              <a:off x="6674454" y="3228447"/>
              <a:ext cx="489397" cy="373487"/>
            </a:xfrm>
            <a:prstGeom prst="rightArrow">
              <a:avLst/>
            </a:prstGeom>
            <a:grpFill/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EAC205-CCD9-2A40-8E6B-F4909499AF1B}"/>
                </a:ext>
              </a:extLst>
            </p:cNvPr>
            <p:cNvSpPr/>
            <p:nvPr/>
          </p:nvSpPr>
          <p:spPr bwMode="auto">
            <a:xfrm>
              <a:off x="7135275" y="2968782"/>
              <a:ext cx="182880" cy="548640"/>
            </a:xfrm>
            <a:prstGeom prst="rect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05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blur&#10;&#10;Description automatically generated">
            <a:extLst>
              <a:ext uri="{FF2B5EF4-FFF2-40B4-BE49-F238E27FC236}">
                <a16:creationId xmlns:a16="http://schemas.microsoft.com/office/drawing/2014/main" id="{60CCC426-3B09-21AD-E665-68B27C22591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2" name="Picture 21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4D3E1DD5-6461-8C61-C15C-C3E15C2754C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6210586" cy="3690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components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92CF5589-07F0-6B6F-CE09-655063A48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88563" y="1569659"/>
            <a:ext cx="5169544" cy="236240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521CD120-39CD-0580-5BD5-1BB653AD6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85988" y="1862442"/>
            <a:ext cx="2148840" cy="15544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b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en-US" sz="11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BFD0001-9A6D-282C-F476-91BE07CE718A}"/>
              </a:ext>
            </a:extLst>
          </p:cNvPr>
          <p:cNvGrpSpPr/>
          <p:nvPr/>
        </p:nvGrpSpPr>
        <p:grpSpPr>
          <a:xfrm>
            <a:off x="1012610" y="2560809"/>
            <a:ext cx="1895594" cy="642655"/>
            <a:chOff x="1201717" y="3870904"/>
            <a:chExt cx="1895594" cy="568320"/>
          </a:xfrm>
        </p:grpSpPr>
        <p:sp>
          <p:nvSpPr>
            <p:cNvPr id="52" name="Rectangle 3">
              <a:extLst>
                <a:ext uri="{FF2B5EF4-FFF2-40B4-BE49-F238E27FC236}">
                  <a16:creationId xmlns:a16="http://schemas.microsoft.com/office/drawing/2014/main" id="{0A70FBB6-D1C4-DEE0-67F4-DA3BBA9A3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185078" y="3870904"/>
              <a:ext cx="912233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runtime</a:t>
              </a:r>
            </a:p>
          </p:txBody>
        </p:sp>
        <p:sp>
          <p:nvSpPr>
            <p:cNvPr id="53" name="Rectangle 3">
              <a:extLst>
                <a:ext uri="{FF2B5EF4-FFF2-40B4-BE49-F238E27FC236}">
                  <a16:creationId xmlns:a16="http://schemas.microsoft.com/office/drawing/2014/main" id="{3A778372-1FDA-BFBE-F048-7D9C064A8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201717" y="3870904"/>
              <a:ext cx="912233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authoring</a:t>
              </a:r>
            </a:p>
          </p:txBody>
        </p:sp>
      </p:grpSp>
      <p:sp>
        <p:nvSpPr>
          <p:cNvPr id="46" name="Rectangle 3">
            <a:extLst>
              <a:ext uri="{FF2B5EF4-FFF2-40B4-BE49-F238E27FC236}">
                <a16:creationId xmlns:a16="http://schemas.microsoft.com/office/drawing/2014/main" id="{CC22048D-E3C9-6047-0883-F5BCC9200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302799" y="1862221"/>
            <a:ext cx="2148840" cy="155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Low-code</a:t>
            </a:r>
            <a:b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94438CA-C2CB-0A74-C2A6-8C25E727FC33}"/>
              </a:ext>
            </a:extLst>
          </p:cNvPr>
          <p:cNvGrpSpPr/>
          <p:nvPr/>
        </p:nvGrpSpPr>
        <p:grpSpPr>
          <a:xfrm>
            <a:off x="3430719" y="2560590"/>
            <a:ext cx="1892998" cy="642877"/>
            <a:chOff x="1203015" y="3870903"/>
            <a:chExt cx="1892998" cy="642877"/>
          </a:xfrm>
        </p:grpSpPr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096A04D8-1895-2DAC-F186-2BBAC466D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185079" y="3870903"/>
              <a:ext cx="910934" cy="6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Designer</a:t>
              </a:r>
            </a:p>
          </p:txBody>
        </p:sp>
        <p:sp>
          <p:nvSpPr>
            <p:cNvPr id="51" name="Rectangle 3">
              <a:extLst>
                <a:ext uri="{FF2B5EF4-FFF2-40B4-BE49-F238E27FC236}">
                  <a16:creationId xmlns:a16="http://schemas.microsoft.com/office/drawing/2014/main" id="{2FF0381E-70C6-6480-ACC6-6306A4A16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203015" y="3870904"/>
              <a:ext cx="910935" cy="6428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Automation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studio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6BEB31D-E5CE-DAF6-AA9A-93E3873BBD17}"/>
              </a:ext>
            </a:extLst>
          </p:cNvPr>
          <p:cNvSpPr txBox="1"/>
          <p:nvPr/>
        </p:nvSpPr>
        <p:spPr>
          <a:xfrm>
            <a:off x="588562" y="3538697"/>
            <a:ext cx="5169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Business Automation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03B96734-0367-2901-0E34-C061611BB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32159" y="1569657"/>
            <a:ext cx="2723279" cy="2362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BF7842-085C-52B8-F75F-61CCFEC55753}"/>
              </a:ext>
            </a:extLst>
          </p:cNvPr>
          <p:cNvSpPr txBox="1"/>
          <p:nvPr/>
        </p:nvSpPr>
        <p:spPr>
          <a:xfrm>
            <a:off x="5832159" y="3446365"/>
            <a:ext cx="2723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Watson Machine Learning </a:t>
            </a:r>
            <a:b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(in Cloud Pak for Data)</a:t>
            </a:r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F8FFDF3C-4D07-D478-57AE-E044C619D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105853" y="1862221"/>
            <a:ext cx="2148840" cy="155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b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4780B32-12C7-6FDA-5D02-A139C15D45B3}"/>
              </a:ext>
            </a:extLst>
          </p:cNvPr>
          <p:cNvGrpSpPr/>
          <p:nvPr/>
        </p:nvGrpSpPr>
        <p:grpSpPr>
          <a:xfrm>
            <a:off x="6232476" y="2560590"/>
            <a:ext cx="1895594" cy="642877"/>
            <a:chOff x="1201717" y="3870903"/>
            <a:chExt cx="1895594" cy="642877"/>
          </a:xfrm>
        </p:grpSpPr>
        <p:sp>
          <p:nvSpPr>
            <p:cNvPr id="55" name="Rectangle 3">
              <a:extLst>
                <a:ext uri="{FF2B5EF4-FFF2-40B4-BE49-F238E27FC236}">
                  <a16:creationId xmlns:a16="http://schemas.microsoft.com/office/drawing/2014/main" id="{8A628019-481B-024C-99C0-681B02C3F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185078" y="3870904"/>
              <a:ext cx="912233" cy="6428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Predictive analytics runtime</a:t>
              </a:r>
            </a:p>
          </p:txBody>
        </p:sp>
        <p:sp>
          <p:nvSpPr>
            <p:cNvPr id="56" name="Rectangle 3">
              <a:extLst>
                <a:ext uri="{FF2B5EF4-FFF2-40B4-BE49-F238E27FC236}">
                  <a16:creationId xmlns:a16="http://schemas.microsoft.com/office/drawing/2014/main" id="{40681740-2191-2D1A-9C44-11F7BF3ED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201717" y="3870903"/>
              <a:ext cx="912233" cy="6428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Predictive analytics authoring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629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FC501F7-74BE-3A08-8900-6F93FF2ED203}"/>
              </a:ext>
            </a:extLst>
          </p:cNvPr>
          <p:cNvSpPr txBox="1">
            <a:spLocks/>
          </p:cNvSpPr>
          <p:nvPr/>
        </p:nvSpPr>
        <p:spPr>
          <a:xfrm>
            <a:off x="2" y="1112775"/>
            <a:ext cx="9143998" cy="1458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IBM Plex Sans Light" panose="020B0403050203000203" pitchFamily="34" charset="0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decisioning</a:t>
            </a:r>
            <a:endParaRPr lang="en-US" sz="3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623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blur&#10;&#10;Description automatically generated">
            <a:extLst>
              <a:ext uri="{FF2B5EF4-FFF2-40B4-BE49-F238E27FC236}">
                <a16:creationId xmlns:a16="http://schemas.microsoft.com/office/drawing/2014/main" id="{E6701448-E8AD-F30E-8CF0-761E6D1B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7" name="Picture 2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B1502845-0225-3387-E8BD-DA12F57953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667D6D-B90D-EAC9-6B98-A8947C61BA59}"/>
              </a:ext>
            </a:extLst>
          </p:cNvPr>
          <p:cNvSpPr/>
          <p:nvPr/>
        </p:nvSpPr>
        <p:spPr bwMode="auto">
          <a:xfrm>
            <a:off x="329581" y="990510"/>
            <a:ext cx="8484839" cy="3790784"/>
          </a:xfrm>
          <a:prstGeom prst="rect">
            <a:avLst/>
          </a:prstGeom>
          <a:solidFill>
            <a:schemeClr val="tx1"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83962735-38FC-B4FB-04B2-BAEFFA01C6F0}"/>
              </a:ext>
            </a:extLst>
          </p:cNvPr>
          <p:cNvSpPr txBox="1">
            <a:spLocks/>
          </p:cNvSpPr>
          <p:nvPr/>
        </p:nvSpPr>
        <p:spPr>
          <a:xfrm>
            <a:off x="210311" y="201168"/>
            <a:ext cx="6210586" cy="71323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defTabSz="914400"/>
            <a:r>
              <a:rPr lang="en-US" sz="2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Predictive decisioning demo</a:t>
            </a:r>
          </a:p>
          <a:p>
            <a:pPr defTabSz="914400"/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br>
              <a:rPr lang="en-US" sz="16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07D3C8-27A5-DFC9-6668-AF432A6449C6}"/>
              </a:ext>
            </a:extLst>
          </p:cNvPr>
          <p:cNvSpPr/>
          <p:nvPr/>
        </p:nvSpPr>
        <p:spPr>
          <a:xfrm>
            <a:off x="329580" y="1120264"/>
            <a:ext cx="6718920" cy="2654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330" indent="-285750">
              <a:lnSpc>
                <a:spcPct val="9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decisioning…</a:t>
            </a:r>
          </a:p>
          <a:p>
            <a:pPr marL="697321" lvl="1" indent="-285750">
              <a:lnSpc>
                <a:spcPct val="9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 decision accuracy</a:t>
            </a:r>
          </a:p>
          <a:p>
            <a:pPr marL="697321" lvl="1" indent="-285750">
              <a:lnSpc>
                <a:spcPct val="9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improves customer experience</a:t>
            </a:r>
          </a:p>
          <a:p>
            <a:pPr marL="685892" lvl="2" indent="-274320">
              <a:lnSpc>
                <a:spcPct val="9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targets spending more effectively </a:t>
            </a:r>
          </a:p>
          <a:p>
            <a:pPr marL="342900" indent="-274320">
              <a:lnSpc>
                <a:spcPct val="90000"/>
              </a:lnSpc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Integrated business rules and machine learning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decision makers new data-driven insights to customize offerings.</a:t>
            </a:r>
          </a:p>
          <a:p>
            <a:pPr marL="342900" indent="-274320">
              <a:lnSpc>
                <a:spcPct val="90000"/>
              </a:lnSpc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automation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 operational speed and effectiveness.</a:t>
            </a:r>
          </a:p>
          <a:p>
            <a:pPr marL="342900" indent="-274320">
              <a:lnSpc>
                <a:spcPct val="90000"/>
              </a:lnSpc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Low-code tools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eliminate barriers that often keep business users from using data science to enhance business decisions.</a:t>
            </a:r>
          </a:p>
        </p:txBody>
      </p:sp>
    </p:spTree>
    <p:extLst>
      <p:ext uri="{BB962C8B-B14F-4D97-AF65-F5344CB8AC3E}">
        <p14:creationId xmlns:p14="http://schemas.microsoft.com/office/powerpoint/2010/main" val="169045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71AE79E-88B6-4B49-8950-048F1C068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14" r="21215"/>
          <a:stretch/>
        </p:blipFill>
        <p:spPr>
          <a:xfrm>
            <a:off x="3897549" y="1793421"/>
            <a:ext cx="1348902" cy="15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7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AAA19B92-835F-DE6C-5F6A-0043B69D7A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8" name="Picture 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91815F1F-180C-EA0A-3095-38933B90A6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C6CA3C-B257-FA45-BDDC-DD0682655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8046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learning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56A7D-53F2-214F-871C-1EB579B9B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66" y="911259"/>
            <a:ext cx="8695877" cy="3320982"/>
          </a:xfrm>
        </p:spPr>
        <p:txBody>
          <a:bodyPr/>
          <a:lstStyle/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Automation Decision Services: Key concepts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Automation Decision Services: Modeling decisions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Automation Decision Services: Getting started tutorial 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Automation Decision Services: Integrating machine learning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Watson Machine Learning: AutoAI overview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42574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2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3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Brand Template 2022</Template>
  <TotalTime>17971</TotalTime>
  <Words>667</Words>
  <Application>Microsoft Macintosh PowerPoint</Application>
  <PresentationFormat>On-screen Show (16:9)</PresentationFormat>
  <Paragraphs>126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IBM Plex Sans Light</vt:lpstr>
      <vt:lpstr>System Font Regular</vt:lpstr>
      <vt:lpstr>IBM Plex Sans</vt:lpstr>
      <vt:lpstr>Calibri</vt:lpstr>
      <vt:lpstr>Arial</vt:lpstr>
      <vt:lpstr>IBM Brand Template 2022</vt:lpstr>
      <vt:lpstr>PowerPoint Presentation</vt:lpstr>
      <vt:lpstr>Demo overview</vt:lpstr>
      <vt:lpstr>Demo overview</vt:lpstr>
      <vt:lpstr>Demo flow</vt:lpstr>
      <vt:lpstr>Demo components </vt:lpstr>
      <vt:lpstr>PowerPoint Presentation</vt:lpstr>
      <vt:lpstr>PowerPoint Presentation</vt:lpstr>
      <vt:lpstr>PowerPoint Presentation</vt:lpstr>
      <vt:lpstr>Additional learning resources</vt:lpstr>
      <vt:lpstr>Demo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IBM Presentation Template — IBM Plex® variant</dc:title>
  <dc:creator>Dennis Woo</dc:creator>
  <cp:lastModifiedBy>Dennis Woo</cp:lastModifiedBy>
  <cp:revision>91</cp:revision>
  <cp:lastPrinted>2019-04-25T15:14:05Z</cp:lastPrinted>
  <dcterms:created xsi:type="dcterms:W3CDTF">2022-03-29T18:01:34Z</dcterms:created>
  <dcterms:modified xsi:type="dcterms:W3CDTF">2022-06-24T21:43:24Z</dcterms:modified>
</cp:coreProperties>
</file>